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4" r:id="rId15"/>
    <p:sldId id="270" r:id="rId16"/>
    <p:sldId id="271" r:id="rId17"/>
    <p:sldId id="272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456"/>
  </p:normalViewPr>
  <p:slideViewPr>
    <p:cSldViewPr>
      <p:cViewPr varScale="1">
        <p:scale>
          <a:sx n="77" d="100"/>
          <a:sy n="77" d="100"/>
        </p:scale>
        <p:origin x="124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9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3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9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7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2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7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6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55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EF8EB-1384-436F-A645-81B27BA051FE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A58B4-AC2D-49ED-AB79-3EC70F0CF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4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Roots</a:t>
            </a:r>
            <a:r>
              <a:rPr lang="en-US" sz="2800" b="1" dirty="0"/>
              <a:t>, Stems, and Leaves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0293" name="Picture 5" descr="trees01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6688"/>
            <a:ext cx="9143999" cy="542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00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231775"/>
            <a:ext cx="7696200" cy="2857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Specialized Tissues In Plants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19200" y="990600"/>
            <a:ext cx="6727825" cy="4537075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1089025" lvl="1" indent="-273050">
              <a:buFontTx/>
              <a:buNone/>
            </a:pPr>
            <a:r>
              <a:rPr lang="en-US" sz="2400" dirty="0" smtClean="0"/>
              <a:t>A</a:t>
            </a:r>
            <a:r>
              <a:rPr lang="en-US" sz="2400" dirty="0"/>
              <a:t>.	Seed Plant Structure</a:t>
            </a:r>
          </a:p>
          <a:p>
            <a:pPr marL="1401763" lvl="2" indent="-300038">
              <a:buFontTx/>
              <a:buNone/>
            </a:pPr>
            <a:r>
              <a:rPr lang="en-US" dirty="0"/>
              <a:t>1.	Roots</a:t>
            </a:r>
          </a:p>
          <a:p>
            <a:pPr marL="1401763" lvl="2" indent="-300038">
              <a:buFontTx/>
              <a:buNone/>
            </a:pPr>
            <a:r>
              <a:rPr lang="en-US" dirty="0"/>
              <a:t>2.	Stems</a:t>
            </a:r>
          </a:p>
          <a:p>
            <a:pPr marL="1401763" lvl="2" indent="-300038">
              <a:buFontTx/>
              <a:buNone/>
            </a:pPr>
            <a:r>
              <a:rPr lang="en-US" dirty="0"/>
              <a:t>3.	Leaves</a:t>
            </a:r>
          </a:p>
          <a:p>
            <a:pPr marL="1089025" lvl="1" indent="-273050">
              <a:buFontTx/>
              <a:buNone/>
            </a:pPr>
            <a:r>
              <a:rPr lang="en-US" sz="2400" dirty="0"/>
              <a:t>B.	Plant Tissue Systems</a:t>
            </a:r>
          </a:p>
          <a:p>
            <a:pPr marL="1089025" lvl="1" indent="-273050">
              <a:buFontTx/>
              <a:buNone/>
            </a:pPr>
            <a:r>
              <a:rPr lang="en-US" sz="2400" dirty="0"/>
              <a:t>C.	Dermal Tissue</a:t>
            </a:r>
          </a:p>
          <a:p>
            <a:pPr marL="1089025" lvl="1" indent="-273050">
              <a:buFontTx/>
              <a:buNone/>
            </a:pPr>
            <a:r>
              <a:rPr lang="en-US" sz="2400" dirty="0"/>
              <a:t>D.	Vascular Tissue</a:t>
            </a:r>
          </a:p>
          <a:p>
            <a:pPr marL="1401763" lvl="2" indent="-300038">
              <a:buFontTx/>
              <a:buNone/>
            </a:pPr>
            <a:r>
              <a:rPr lang="en-US" dirty="0"/>
              <a:t>1.	Xylem</a:t>
            </a:r>
          </a:p>
          <a:p>
            <a:pPr marL="1401763" lvl="2" indent="-300038">
              <a:buFontTx/>
              <a:buNone/>
            </a:pPr>
            <a:r>
              <a:rPr lang="en-US" dirty="0"/>
              <a:t>2.	Phloem</a:t>
            </a:r>
          </a:p>
          <a:p>
            <a:pPr marL="1089025" lvl="1" indent="-273050">
              <a:buFontTx/>
              <a:buNone/>
            </a:pPr>
            <a:r>
              <a:rPr lang="en-US" sz="2400" dirty="0"/>
              <a:t>E.	Ground Tissue</a:t>
            </a:r>
          </a:p>
          <a:p>
            <a:pPr marL="1089025" lvl="1" indent="-273050">
              <a:buFontTx/>
              <a:buNone/>
            </a:pPr>
            <a:r>
              <a:rPr lang="en-US" sz="2400" dirty="0"/>
              <a:t>F.	Plant Growth and </a:t>
            </a:r>
            <a:r>
              <a:rPr lang="en-US" sz="2400" dirty="0" err="1"/>
              <a:t>Meristematic</a:t>
            </a:r>
            <a:r>
              <a:rPr lang="en-US" sz="2400" dirty="0"/>
              <a:t> Tissue</a:t>
            </a:r>
          </a:p>
        </p:txBody>
      </p:sp>
    </p:spTree>
    <p:extLst>
      <p:ext uri="{BB962C8B-B14F-4D97-AF65-F5344CB8AC3E}">
        <p14:creationId xmlns:p14="http://schemas.microsoft.com/office/powerpoint/2010/main" val="162806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7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7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27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7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27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27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27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27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0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Seed </a:t>
            </a:r>
            <a:r>
              <a:rPr lang="en-US" b="1" dirty="0"/>
              <a:t>Plant Structure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55738"/>
            <a:ext cx="5867400" cy="5326062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400" dirty="0"/>
              <a:t>The cells of seed plants are organized into tissues and organs.</a:t>
            </a:r>
          </a:p>
          <a:p>
            <a:pPr>
              <a:buFontTx/>
              <a:buChar char="•"/>
            </a:pPr>
            <a:r>
              <a:rPr lang="en-US" sz="2400" dirty="0"/>
              <a:t>The three main plant organs are </a:t>
            </a:r>
            <a:r>
              <a:rPr lang="en-US" sz="2400" b="1" dirty="0"/>
              <a:t>roots, stems, and leaves.</a:t>
            </a:r>
          </a:p>
          <a:p>
            <a:pPr lvl="1"/>
            <a:r>
              <a:rPr lang="en-US" sz="2400" b="1" dirty="0"/>
              <a:t>Roots</a:t>
            </a:r>
            <a:r>
              <a:rPr lang="en-US" sz="2400" dirty="0"/>
              <a:t> absorb water and dissolve nutrients and anchor plants in the ground.</a:t>
            </a:r>
          </a:p>
          <a:p>
            <a:pPr lvl="1"/>
            <a:r>
              <a:rPr lang="en-US" sz="2400" b="1" dirty="0"/>
              <a:t>Stems</a:t>
            </a:r>
            <a:r>
              <a:rPr lang="en-US" sz="2400" dirty="0"/>
              <a:t> support the plant body and transport materials throughout the plant.</a:t>
            </a:r>
          </a:p>
          <a:p>
            <a:pPr lvl="1"/>
            <a:r>
              <a:rPr lang="en-US" sz="2400" b="1" dirty="0"/>
              <a:t>Leaves</a:t>
            </a:r>
            <a:r>
              <a:rPr lang="en-US" sz="2400" dirty="0"/>
              <a:t> are the main organs of photosynthesis.  They also function in gas exchange.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143" y="304800"/>
            <a:ext cx="3537857" cy="654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99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68" name="Picture 28" descr="bio_ch23_43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5" y="1389063"/>
            <a:ext cx="3651250" cy="451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4972050" y="5149850"/>
            <a:ext cx="18923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>
                <a:solidFill>
                  <a:schemeClr val="tx1"/>
                </a:solidFill>
              </a:rPr>
              <a:t>Dermal tissue</a:t>
            </a:r>
          </a:p>
          <a:p>
            <a:pPr>
              <a:lnSpc>
                <a:spcPct val="140000"/>
              </a:lnSpc>
            </a:pPr>
            <a:r>
              <a:rPr lang="en-US" sz="1000">
                <a:solidFill>
                  <a:schemeClr val="tx1"/>
                </a:solidFill>
              </a:rPr>
              <a:t>Vascular tissue</a:t>
            </a:r>
          </a:p>
          <a:p>
            <a:pPr>
              <a:lnSpc>
                <a:spcPct val="140000"/>
              </a:lnSpc>
            </a:pPr>
            <a:r>
              <a:rPr lang="en-US" sz="1000">
                <a:solidFill>
                  <a:schemeClr val="tx1"/>
                </a:solidFill>
              </a:rPr>
              <a:t>Ground tissue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4070350" y="3611563"/>
            <a:ext cx="598488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Stem</a:t>
            </a:r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4070350" y="4732338"/>
            <a:ext cx="55880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Root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4070350" y="1935163"/>
            <a:ext cx="528638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Leaf</a:t>
            </a:r>
          </a:p>
        </p:txBody>
      </p:sp>
      <p:sp>
        <p:nvSpPr>
          <p:cNvPr id="87072" name="Rectangle 32"/>
          <p:cNvSpPr>
            <a:spLocks noGrp="1" noChangeArrowheads="1"/>
          </p:cNvSpPr>
          <p:nvPr>
            <p:ph type="title"/>
          </p:nvPr>
        </p:nvSpPr>
        <p:spPr>
          <a:xfrm>
            <a:off x="381000" y="231774"/>
            <a:ext cx="8489950" cy="5302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Root</a:t>
            </a:r>
            <a:r>
              <a:rPr lang="en-US" dirty="0"/>
              <a:t>, Stem, and Leaf Tissues</a:t>
            </a:r>
          </a:p>
        </p:txBody>
      </p:sp>
    </p:spTree>
    <p:extLst>
      <p:ext uri="{BB962C8B-B14F-4D97-AF65-F5344CB8AC3E}">
        <p14:creationId xmlns:p14="http://schemas.microsoft.com/office/powerpoint/2010/main" val="408647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Plant </a:t>
            </a:r>
            <a:r>
              <a:rPr lang="en-US" b="1" dirty="0"/>
              <a:t>Tissue Systems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4622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Within the roots, stems, and leaves are specialized tissue systems.  </a:t>
            </a:r>
            <a:r>
              <a:rPr lang="en-US" sz="2400" b="1" dirty="0"/>
              <a:t>The three main tissue systems: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Dermal tissue </a:t>
            </a:r>
            <a:r>
              <a:rPr lang="en-US" sz="2400" dirty="0"/>
              <a:t>is like the skin of a plant.  It protects the plant and prevents water loss.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Vascular tissue </a:t>
            </a:r>
            <a:r>
              <a:rPr lang="en-US" sz="2400" dirty="0"/>
              <a:t>consists of </a:t>
            </a:r>
            <a:r>
              <a:rPr lang="en-US" sz="2400" b="1" dirty="0"/>
              <a:t>xylem</a:t>
            </a:r>
            <a:r>
              <a:rPr lang="en-US" sz="2400" dirty="0"/>
              <a:t> (move water throughout the plant) and </a:t>
            </a:r>
            <a:r>
              <a:rPr lang="en-US" sz="2400" b="1" dirty="0"/>
              <a:t>phloem </a:t>
            </a:r>
            <a:r>
              <a:rPr lang="en-US" sz="2400" dirty="0"/>
              <a:t>(moves sugars and other materials throughout the plant).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Ground tissue </a:t>
            </a:r>
            <a:r>
              <a:rPr lang="en-US" sz="2400" dirty="0"/>
              <a:t>is made up of all of the cells that lie between dermal and vascular tissues.  (made up of 3 kinds of cells)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Parenchyma cells</a:t>
            </a:r>
            <a:r>
              <a:rPr lang="en-US" b="1" dirty="0"/>
              <a:t>: </a:t>
            </a:r>
            <a:r>
              <a:rPr lang="en-US" dirty="0"/>
              <a:t>function in photosynthesis and storage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Collenchyma cells: help support larger plants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Sclerenchyma cells: make ground tissue tough and strong</a:t>
            </a:r>
            <a:endParaRPr lang="en-US" b="1" dirty="0"/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lvl="1">
              <a:lnSpc>
                <a:spcPct val="90000"/>
              </a:lnSpc>
              <a:buFontTx/>
              <a:buNone/>
            </a:pPr>
            <a:endParaRPr lang="en-US" b="1" dirty="0"/>
          </a:p>
          <a:p>
            <a:pPr lvl="1">
              <a:lnSpc>
                <a:spcPct val="90000"/>
              </a:lnSpc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0780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Plant </a:t>
            </a:r>
            <a:r>
              <a:rPr lang="en-US" b="1" dirty="0"/>
              <a:t>Tissue Systems Cont.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A fourth kind of tissue, </a:t>
            </a:r>
            <a:r>
              <a:rPr lang="en-US" sz="2400" b="1" dirty="0" err="1"/>
              <a:t>meristematic</a:t>
            </a:r>
            <a:r>
              <a:rPr lang="en-US" sz="2400" b="1" dirty="0"/>
              <a:t> tissue, </a:t>
            </a:r>
            <a:r>
              <a:rPr lang="en-US" sz="2400" dirty="0"/>
              <a:t>is responsible for plant growth.</a:t>
            </a:r>
          </a:p>
          <a:p>
            <a:pPr lvl="1"/>
            <a:r>
              <a:rPr lang="en-US" sz="2400" dirty="0" err="1"/>
              <a:t>Meristematic</a:t>
            </a:r>
            <a:r>
              <a:rPr lang="en-US" sz="2400" dirty="0"/>
              <a:t> tissue is the only plant tissue that produces new cells by mitosis.</a:t>
            </a:r>
          </a:p>
          <a:p>
            <a:pPr lvl="1"/>
            <a:r>
              <a:rPr lang="en-US" sz="2400" dirty="0"/>
              <a:t>The tips of stems and roots are made of </a:t>
            </a:r>
            <a:r>
              <a:rPr lang="en-US" sz="2400" dirty="0" err="1"/>
              <a:t>meristematic</a:t>
            </a:r>
            <a:r>
              <a:rPr lang="en-US" sz="2400" dirty="0"/>
              <a:t> tissue.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276601"/>
            <a:ext cx="6781800" cy="361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33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92" name="Line 12"/>
          <p:cNvSpPr>
            <a:spLocks noChangeShapeType="1"/>
          </p:cNvSpPr>
          <p:nvPr/>
        </p:nvSpPr>
        <p:spPr bwMode="auto">
          <a:xfrm>
            <a:off x="4572000" y="1920875"/>
            <a:ext cx="0" cy="19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231774"/>
            <a:ext cx="7367588" cy="530225"/>
          </a:xfrm>
        </p:spPr>
        <p:txBody>
          <a:bodyPr>
            <a:normAutofit fontScale="90000"/>
          </a:bodyPr>
          <a:lstStyle/>
          <a:p>
            <a:r>
              <a:rPr lang="en-US" dirty="0"/>
              <a:t>Concept Map</a:t>
            </a:r>
          </a:p>
        </p:txBody>
      </p:sp>
      <p:sp>
        <p:nvSpPr>
          <p:cNvPr id="97284" name="Oval 4"/>
          <p:cNvSpPr>
            <a:spLocks noChangeArrowheads="1"/>
          </p:cNvSpPr>
          <p:nvPr/>
        </p:nvSpPr>
        <p:spPr bwMode="auto">
          <a:xfrm>
            <a:off x="3633788" y="1216025"/>
            <a:ext cx="1876425" cy="736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4221163" y="2119313"/>
            <a:ext cx="70802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>
                <a:solidFill>
                  <a:schemeClr val="tx1"/>
                </a:solidFill>
              </a:rPr>
              <a:t>include</a:t>
            </a:r>
          </a:p>
        </p:txBody>
      </p:sp>
      <p:sp>
        <p:nvSpPr>
          <p:cNvPr id="97341" name="Line 61"/>
          <p:cNvSpPr>
            <a:spLocks noChangeShapeType="1"/>
          </p:cNvSpPr>
          <p:nvPr/>
        </p:nvSpPr>
        <p:spPr bwMode="auto">
          <a:xfrm>
            <a:off x="4572000" y="2373313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18" name="Line 38"/>
          <p:cNvSpPr>
            <a:spLocks noChangeShapeType="1"/>
          </p:cNvSpPr>
          <p:nvPr/>
        </p:nvSpPr>
        <p:spPr bwMode="auto">
          <a:xfrm>
            <a:off x="1035050" y="2519363"/>
            <a:ext cx="497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3" name="Line 13"/>
          <p:cNvSpPr>
            <a:spLocks noChangeShapeType="1"/>
          </p:cNvSpPr>
          <p:nvPr/>
        </p:nvSpPr>
        <p:spPr bwMode="auto">
          <a:xfrm>
            <a:off x="1036638" y="251936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4" name="Line 14"/>
          <p:cNvSpPr>
            <a:spLocks noChangeShapeType="1"/>
          </p:cNvSpPr>
          <p:nvPr/>
        </p:nvSpPr>
        <p:spPr bwMode="auto">
          <a:xfrm>
            <a:off x="1036638" y="3241675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5" name="Oval 15"/>
          <p:cNvSpPr>
            <a:spLocks noChangeArrowheads="1"/>
          </p:cNvSpPr>
          <p:nvPr/>
        </p:nvSpPr>
        <p:spPr bwMode="auto">
          <a:xfrm>
            <a:off x="392113" y="2743200"/>
            <a:ext cx="1290637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642938" y="3452813"/>
            <a:ext cx="7905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>
                <a:solidFill>
                  <a:schemeClr val="tx1"/>
                </a:solidFill>
              </a:rPr>
              <a:t>includes</a:t>
            </a:r>
          </a:p>
        </p:txBody>
      </p:sp>
      <p:sp>
        <p:nvSpPr>
          <p:cNvPr id="97320" name="Line 40"/>
          <p:cNvSpPr>
            <a:spLocks noChangeShapeType="1"/>
          </p:cNvSpPr>
          <p:nvPr/>
        </p:nvSpPr>
        <p:spPr bwMode="auto">
          <a:xfrm>
            <a:off x="2400300" y="251936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22" name="Oval 42"/>
          <p:cNvSpPr>
            <a:spLocks noChangeArrowheads="1"/>
          </p:cNvSpPr>
          <p:nvPr/>
        </p:nvSpPr>
        <p:spPr bwMode="auto">
          <a:xfrm>
            <a:off x="1755775" y="2743200"/>
            <a:ext cx="1289050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24" name="Line 44"/>
          <p:cNvSpPr>
            <a:spLocks noChangeShapeType="1"/>
          </p:cNvSpPr>
          <p:nvPr/>
        </p:nvSpPr>
        <p:spPr bwMode="auto">
          <a:xfrm>
            <a:off x="3763963" y="251936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25" name="Line 45"/>
          <p:cNvSpPr>
            <a:spLocks noChangeShapeType="1"/>
          </p:cNvSpPr>
          <p:nvPr/>
        </p:nvSpPr>
        <p:spPr bwMode="auto">
          <a:xfrm>
            <a:off x="3763963" y="3241675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26" name="Oval 46"/>
          <p:cNvSpPr>
            <a:spLocks noChangeArrowheads="1"/>
          </p:cNvSpPr>
          <p:nvPr/>
        </p:nvSpPr>
        <p:spPr bwMode="auto">
          <a:xfrm>
            <a:off x="3117850" y="2743200"/>
            <a:ext cx="1290638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27" name="Text Box 47"/>
          <p:cNvSpPr txBox="1">
            <a:spLocks noChangeArrowheads="1"/>
          </p:cNvSpPr>
          <p:nvPr/>
        </p:nvSpPr>
        <p:spPr bwMode="auto">
          <a:xfrm>
            <a:off x="3106738" y="3452813"/>
            <a:ext cx="7905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>
                <a:solidFill>
                  <a:schemeClr val="tx1"/>
                </a:solidFill>
              </a:rPr>
              <a:t>includes</a:t>
            </a:r>
          </a:p>
        </p:txBody>
      </p:sp>
      <p:sp>
        <p:nvSpPr>
          <p:cNvPr id="97332" name="Line 52"/>
          <p:cNvSpPr>
            <a:spLocks noChangeShapeType="1"/>
          </p:cNvSpPr>
          <p:nvPr/>
        </p:nvSpPr>
        <p:spPr bwMode="auto">
          <a:xfrm>
            <a:off x="6000750" y="251936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33" name="Line 53"/>
          <p:cNvSpPr>
            <a:spLocks noChangeShapeType="1"/>
          </p:cNvSpPr>
          <p:nvPr/>
        </p:nvSpPr>
        <p:spPr bwMode="auto">
          <a:xfrm>
            <a:off x="6000750" y="3241675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34" name="Oval 54"/>
          <p:cNvSpPr>
            <a:spLocks noChangeArrowheads="1"/>
          </p:cNvSpPr>
          <p:nvPr/>
        </p:nvSpPr>
        <p:spPr bwMode="auto">
          <a:xfrm>
            <a:off x="5356225" y="2743200"/>
            <a:ext cx="1289050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35" name="Text Box 55"/>
          <p:cNvSpPr txBox="1">
            <a:spLocks noChangeArrowheads="1"/>
          </p:cNvSpPr>
          <p:nvPr/>
        </p:nvSpPr>
        <p:spPr bwMode="auto">
          <a:xfrm>
            <a:off x="5607050" y="3452813"/>
            <a:ext cx="7905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>
                <a:solidFill>
                  <a:schemeClr val="tx1"/>
                </a:solidFill>
              </a:rPr>
              <a:t>includes</a:t>
            </a:r>
          </a:p>
        </p:txBody>
      </p:sp>
      <p:sp>
        <p:nvSpPr>
          <p:cNvPr id="97350" name="Text Box 70"/>
          <p:cNvSpPr txBox="1">
            <a:spLocks noChangeArrowheads="1"/>
          </p:cNvSpPr>
          <p:nvPr/>
        </p:nvSpPr>
        <p:spPr bwMode="auto">
          <a:xfrm>
            <a:off x="1855788" y="4757738"/>
            <a:ext cx="7905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>
                <a:solidFill>
                  <a:schemeClr val="tx1"/>
                </a:solidFill>
              </a:rPr>
              <a:t>includes</a:t>
            </a:r>
          </a:p>
        </p:txBody>
      </p:sp>
      <p:sp>
        <p:nvSpPr>
          <p:cNvPr id="97354" name="Text Box 74"/>
          <p:cNvSpPr txBox="1">
            <a:spLocks noChangeArrowheads="1"/>
          </p:cNvSpPr>
          <p:nvPr/>
        </p:nvSpPr>
        <p:spPr bwMode="auto">
          <a:xfrm>
            <a:off x="3763963" y="4757738"/>
            <a:ext cx="7905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>
                <a:solidFill>
                  <a:schemeClr val="tx1"/>
                </a:solidFill>
              </a:rPr>
              <a:t>includes</a:t>
            </a:r>
          </a:p>
        </p:txBody>
      </p:sp>
      <p:sp>
        <p:nvSpPr>
          <p:cNvPr id="97342" name="Line 62"/>
          <p:cNvSpPr>
            <a:spLocks noChangeShapeType="1"/>
          </p:cNvSpPr>
          <p:nvPr/>
        </p:nvSpPr>
        <p:spPr bwMode="auto">
          <a:xfrm>
            <a:off x="2532063" y="3824288"/>
            <a:ext cx="1376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43" name="Line 63"/>
          <p:cNvSpPr>
            <a:spLocks noChangeShapeType="1"/>
          </p:cNvSpPr>
          <p:nvPr/>
        </p:nvSpPr>
        <p:spPr bwMode="auto">
          <a:xfrm>
            <a:off x="1036638" y="3730625"/>
            <a:ext cx="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45" name="Oval 65"/>
          <p:cNvSpPr>
            <a:spLocks noChangeArrowheads="1"/>
          </p:cNvSpPr>
          <p:nvPr/>
        </p:nvSpPr>
        <p:spPr bwMode="auto">
          <a:xfrm>
            <a:off x="392113" y="4048125"/>
            <a:ext cx="1290637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47" name="Line 67"/>
          <p:cNvSpPr>
            <a:spLocks noChangeShapeType="1"/>
          </p:cNvSpPr>
          <p:nvPr/>
        </p:nvSpPr>
        <p:spPr bwMode="auto">
          <a:xfrm>
            <a:off x="2532063" y="3824288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48" name="Line 68"/>
          <p:cNvSpPr>
            <a:spLocks noChangeShapeType="1"/>
          </p:cNvSpPr>
          <p:nvPr/>
        </p:nvSpPr>
        <p:spPr bwMode="auto">
          <a:xfrm>
            <a:off x="2532063" y="4546600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49" name="Oval 69"/>
          <p:cNvSpPr>
            <a:spLocks noChangeArrowheads="1"/>
          </p:cNvSpPr>
          <p:nvPr/>
        </p:nvSpPr>
        <p:spPr bwMode="auto">
          <a:xfrm>
            <a:off x="1887538" y="4048125"/>
            <a:ext cx="1289050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51" name="Line 71"/>
          <p:cNvSpPr>
            <a:spLocks noChangeShapeType="1"/>
          </p:cNvSpPr>
          <p:nvPr/>
        </p:nvSpPr>
        <p:spPr bwMode="auto">
          <a:xfrm>
            <a:off x="3895725" y="3824288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52" name="Line 72"/>
          <p:cNvSpPr>
            <a:spLocks noChangeShapeType="1"/>
          </p:cNvSpPr>
          <p:nvPr/>
        </p:nvSpPr>
        <p:spPr bwMode="auto">
          <a:xfrm>
            <a:off x="3895725" y="4546600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53" name="Oval 73"/>
          <p:cNvSpPr>
            <a:spLocks noChangeArrowheads="1"/>
          </p:cNvSpPr>
          <p:nvPr/>
        </p:nvSpPr>
        <p:spPr bwMode="auto">
          <a:xfrm>
            <a:off x="3249613" y="4048125"/>
            <a:ext cx="1290637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55" name="Line 75"/>
          <p:cNvSpPr>
            <a:spLocks noChangeShapeType="1"/>
          </p:cNvSpPr>
          <p:nvPr/>
        </p:nvSpPr>
        <p:spPr bwMode="auto">
          <a:xfrm>
            <a:off x="5380038" y="3824288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57" name="Oval 77"/>
          <p:cNvSpPr>
            <a:spLocks noChangeArrowheads="1"/>
          </p:cNvSpPr>
          <p:nvPr/>
        </p:nvSpPr>
        <p:spPr bwMode="auto">
          <a:xfrm>
            <a:off x="4735513" y="4048125"/>
            <a:ext cx="1290637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59" name="Line 79"/>
          <p:cNvSpPr>
            <a:spLocks noChangeShapeType="1"/>
          </p:cNvSpPr>
          <p:nvPr/>
        </p:nvSpPr>
        <p:spPr bwMode="auto">
          <a:xfrm>
            <a:off x="6743700" y="3824288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61" name="Oval 81"/>
          <p:cNvSpPr>
            <a:spLocks noChangeArrowheads="1"/>
          </p:cNvSpPr>
          <p:nvPr/>
        </p:nvSpPr>
        <p:spPr bwMode="auto">
          <a:xfrm>
            <a:off x="6099175" y="4048125"/>
            <a:ext cx="1289050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63" name="Line 83"/>
          <p:cNvSpPr>
            <a:spLocks noChangeShapeType="1"/>
          </p:cNvSpPr>
          <p:nvPr/>
        </p:nvSpPr>
        <p:spPr bwMode="auto">
          <a:xfrm>
            <a:off x="8107363" y="3824288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65" name="Oval 85"/>
          <p:cNvSpPr>
            <a:spLocks noChangeArrowheads="1"/>
          </p:cNvSpPr>
          <p:nvPr/>
        </p:nvSpPr>
        <p:spPr bwMode="auto">
          <a:xfrm>
            <a:off x="7461250" y="4048125"/>
            <a:ext cx="1290638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67" name="Line 87"/>
          <p:cNvSpPr>
            <a:spLocks noChangeShapeType="1"/>
          </p:cNvSpPr>
          <p:nvPr/>
        </p:nvSpPr>
        <p:spPr bwMode="auto">
          <a:xfrm>
            <a:off x="3221038" y="3678238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68" name="Line 88"/>
          <p:cNvSpPr>
            <a:spLocks noChangeShapeType="1"/>
          </p:cNvSpPr>
          <p:nvPr/>
        </p:nvSpPr>
        <p:spPr bwMode="auto">
          <a:xfrm>
            <a:off x="1035050" y="5129213"/>
            <a:ext cx="1365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69" name="Line 89"/>
          <p:cNvSpPr>
            <a:spLocks noChangeShapeType="1"/>
          </p:cNvSpPr>
          <p:nvPr/>
        </p:nvSpPr>
        <p:spPr bwMode="auto">
          <a:xfrm>
            <a:off x="1036638" y="512921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71" name="Oval 91"/>
          <p:cNvSpPr>
            <a:spLocks noChangeArrowheads="1"/>
          </p:cNvSpPr>
          <p:nvPr/>
        </p:nvSpPr>
        <p:spPr bwMode="auto">
          <a:xfrm>
            <a:off x="392113" y="5353050"/>
            <a:ext cx="1290637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73" name="Line 93"/>
          <p:cNvSpPr>
            <a:spLocks noChangeShapeType="1"/>
          </p:cNvSpPr>
          <p:nvPr/>
        </p:nvSpPr>
        <p:spPr bwMode="auto">
          <a:xfrm>
            <a:off x="2400300" y="512921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75" name="Oval 95"/>
          <p:cNvSpPr>
            <a:spLocks noChangeArrowheads="1"/>
          </p:cNvSpPr>
          <p:nvPr/>
        </p:nvSpPr>
        <p:spPr bwMode="auto">
          <a:xfrm>
            <a:off x="1755775" y="5353050"/>
            <a:ext cx="1289050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77" name="Line 97"/>
          <p:cNvSpPr>
            <a:spLocks noChangeShapeType="1"/>
          </p:cNvSpPr>
          <p:nvPr/>
        </p:nvSpPr>
        <p:spPr bwMode="auto">
          <a:xfrm>
            <a:off x="3884613" y="512921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79" name="Oval 99"/>
          <p:cNvSpPr>
            <a:spLocks noChangeArrowheads="1"/>
          </p:cNvSpPr>
          <p:nvPr/>
        </p:nvSpPr>
        <p:spPr bwMode="auto">
          <a:xfrm>
            <a:off x="3238500" y="5353050"/>
            <a:ext cx="1290638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97381" name="Line 101"/>
          <p:cNvSpPr>
            <a:spLocks noChangeShapeType="1"/>
          </p:cNvSpPr>
          <p:nvPr/>
        </p:nvSpPr>
        <p:spPr bwMode="auto">
          <a:xfrm>
            <a:off x="5246688" y="5129213"/>
            <a:ext cx="0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93" name="Line 113"/>
          <p:cNvSpPr>
            <a:spLocks noChangeShapeType="1"/>
          </p:cNvSpPr>
          <p:nvPr/>
        </p:nvSpPr>
        <p:spPr bwMode="auto">
          <a:xfrm>
            <a:off x="4441825" y="4983163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97" name="Line 117"/>
          <p:cNvSpPr>
            <a:spLocks noChangeShapeType="1"/>
          </p:cNvSpPr>
          <p:nvPr/>
        </p:nvSpPr>
        <p:spPr bwMode="auto">
          <a:xfrm>
            <a:off x="3881438" y="5129213"/>
            <a:ext cx="1365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98" name="Line 118"/>
          <p:cNvSpPr>
            <a:spLocks noChangeShapeType="1"/>
          </p:cNvSpPr>
          <p:nvPr/>
        </p:nvSpPr>
        <p:spPr bwMode="auto">
          <a:xfrm>
            <a:off x="1957388" y="4983163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99" name="Line 119"/>
          <p:cNvSpPr>
            <a:spLocks noChangeShapeType="1"/>
          </p:cNvSpPr>
          <p:nvPr/>
        </p:nvSpPr>
        <p:spPr bwMode="auto">
          <a:xfrm>
            <a:off x="5392738" y="3824288"/>
            <a:ext cx="2714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400" name="Line 120"/>
          <p:cNvSpPr>
            <a:spLocks noChangeShapeType="1"/>
          </p:cNvSpPr>
          <p:nvPr/>
        </p:nvSpPr>
        <p:spPr bwMode="auto">
          <a:xfrm>
            <a:off x="6000750" y="3678238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403" name="Oval 123"/>
          <p:cNvSpPr>
            <a:spLocks noChangeArrowheads="1"/>
          </p:cNvSpPr>
          <p:nvPr/>
        </p:nvSpPr>
        <p:spPr bwMode="auto">
          <a:xfrm>
            <a:off x="3667125" y="1408113"/>
            <a:ext cx="1852613" cy="34607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ED4A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600" b="1">
                <a:solidFill>
                  <a:schemeClr val="tx1"/>
                </a:solidFill>
              </a:rPr>
              <a:t>Plant Tissues</a:t>
            </a:r>
          </a:p>
        </p:txBody>
      </p:sp>
      <p:grpSp>
        <p:nvGrpSpPr>
          <p:cNvPr id="97419" name="Group 139"/>
          <p:cNvGrpSpPr>
            <a:grpSpLocks/>
          </p:cNvGrpSpPr>
          <p:nvPr/>
        </p:nvGrpSpPr>
        <p:grpSpPr bwMode="auto">
          <a:xfrm>
            <a:off x="681038" y="2803525"/>
            <a:ext cx="5719762" cy="476250"/>
            <a:chOff x="429" y="1766"/>
            <a:chExt cx="3603" cy="300"/>
          </a:xfrm>
        </p:grpSpPr>
        <p:sp>
          <p:nvSpPr>
            <p:cNvPr id="97404" name="Oval 124"/>
            <p:cNvSpPr>
              <a:spLocks noChangeArrowheads="1"/>
            </p:cNvSpPr>
            <p:nvPr/>
          </p:nvSpPr>
          <p:spPr bwMode="auto">
            <a:xfrm>
              <a:off x="429" y="1766"/>
              <a:ext cx="476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Dermal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tissue</a:t>
              </a:r>
            </a:p>
          </p:txBody>
        </p:sp>
        <p:sp>
          <p:nvSpPr>
            <p:cNvPr id="97405" name="Oval 125"/>
            <p:cNvSpPr>
              <a:spLocks noChangeArrowheads="1"/>
            </p:cNvSpPr>
            <p:nvPr/>
          </p:nvSpPr>
          <p:spPr bwMode="auto">
            <a:xfrm>
              <a:off x="1109" y="1766"/>
              <a:ext cx="837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Meristematic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tissue</a:t>
              </a:r>
            </a:p>
          </p:txBody>
        </p:sp>
        <p:sp>
          <p:nvSpPr>
            <p:cNvPr id="97406" name="Oval 126"/>
            <p:cNvSpPr>
              <a:spLocks noChangeArrowheads="1"/>
            </p:cNvSpPr>
            <p:nvPr/>
          </p:nvSpPr>
          <p:spPr bwMode="auto">
            <a:xfrm>
              <a:off x="2098" y="1766"/>
              <a:ext cx="573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Vascular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tissue</a:t>
              </a:r>
            </a:p>
          </p:txBody>
        </p:sp>
        <p:sp>
          <p:nvSpPr>
            <p:cNvPr id="97407" name="Oval 127"/>
            <p:cNvSpPr>
              <a:spLocks noChangeArrowheads="1"/>
            </p:cNvSpPr>
            <p:nvPr/>
          </p:nvSpPr>
          <p:spPr bwMode="auto">
            <a:xfrm>
              <a:off x="3538" y="1766"/>
              <a:ext cx="494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Ground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tissue</a:t>
              </a:r>
            </a:p>
          </p:txBody>
        </p:sp>
      </p:grpSp>
      <p:grpSp>
        <p:nvGrpSpPr>
          <p:cNvPr id="97420" name="Group 140"/>
          <p:cNvGrpSpPr>
            <a:grpSpLocks/>
          </p:cNvGrpSpPr>
          <p:nvPr/>
        </p:nvGrpSpPr>
        <p:grpSpPr bwMode="auto">
          <a:xfrm>
            <a:off x="531813" y="4108450"/>
            <a:ext cx="8404225" cy="476250"/>
            <a:chOff x="335" y="2588"/>
            <a:chExt cx="5294" cy="300"/>
          </a:xfrm>
        </p:grpSpPr>
        <p:sp>
          <p:nvSpPr>
            <p:cNvPr id="97408" name="Oval 128"/>
            <p:cNvSpPr>
              <a:spLocks noChangeArrowheads="1"/>
            </p:cNvSpPr>
            <p:nvPr/>
          </p:nvSpPr>
          <p:spPr bwMode="auto">
            <a:xfrm>
              <a:off x="335" y="2588"/>
              <a:ext cx="665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Epidermal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cells</a:t>
              </a:r>
            </a:p>
          </p:txBody>
        </p:sp>
        <p:sp>
          <p:nvSpPr>
            <p:cNvPr id="97409" name="Oval 129"/>
            <p:cNvSpPr>
              <a:spLocks noChangeArrowheads="1"/>
            </p:cNvSpPr>
            <p:nvPr/>
          </p:nvSpPr>
          <p:spPr bwMode="auto">
            <a:xfrm>
              <a:off x="1404" y="2663"/>
              <a:ext cx="409" cy="15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Xylem</a:t>
              </a:r>
            </a:p>
          </p:txBody>
        </p:sp>
        <p:sp>
          <p:nvSpPr>
            <p:cNvPr id="97410" name="Oval 130"/>
            <p:cNvSpPr>
              <a:spLocks noChangeArrowheads="1"/>
            </p:cNvSpPr>
            <p:nvPr/>
          </p:nvSpPr>
          <p:spPr bwMode="auto">
            <a:xfrm>
              <a:off x="2217" y="2663"/>
              <a:ext cx="501" cy="15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Phloem</a:t>
              </a:r>
            </a:p>
          </p:txBody>
        </p:sp>
        <p:sp>
          <p:nvSpPr>
            <p:cNvPr id="97411" name="Oval 131"/>
            <p:cNvSpPr>
              <a:spLocks noChangeArrowheads="1"/>
            </p:cNvSpPr>
            <p:nvPr/>
          </p:nvSpPr>
          <p:spPr bwMode="auto">
            <a:xfrm>
              <a:off x="2989" y="2588"/>
              <a:ext cx="829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Parenchyma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cells</a:t>
              </a:r>
            </a:p>
          </p:txBody>
        </p:sp>
        <p:sp>
          <p:nvSpPr>
            <p:cNvPr id="97412" name="Oval 132"/>
            <p:cNvSpPr>
              <a:spLocks noChangeArrowheads="1"/>
            </p:cNvSpPr>
            <p:nvPr/>
          </p:nvSpPr>
          <p:spPr bwMode="auto">
            <a:xfrm>
              <a:off x="3836" y="2588"/>
              <a:ext cx="852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Collenchyma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cells</a:t>
              </a:r>
            </a:p>
          </p:txBody>
        </p:sp>
        <p:sp>
          <p:nvSpPr>
            <p:cNvPr id="97413" name="Oval 133"/>
            <p:cNvSpPr>
              <a:spLocks noChangeArrowheads="1"/>
            </p:cNvSpPr>
            <p:nvPr/>
          </p:nvSpPr>
          <p:spPr bwMode="auto">
            <a:xfrm>
              <a:off x="4613" y="2588"/>
              <a:ext cx="1016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Schlerenchyma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cells</a:t>
              </a:r>
            </a:p>
          </p:txBody>
        </p:sp>
      </p:grpSp>
      <p:sp>
        <p:nvSpPr>
          <p:cNvPr id="97418" name="Oval 138"/>
          <p:cNvSpPr>
            <a:spLocks noChangeArrowheads="1"/>
          </p:cNvSpPr>
          <p:nvPr/>
        </p:nvSpPr>
        <p:spPr bwMode="auto">
          <a:xfrm>
            <a:off x="4621213" y="5311775"/>
            <a:ext cx="1290637" cy="60325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en-US" sz="1300">
              <a:solidFill>
                <a:schemeClr val="tx1"/>
              </a:solidFill>
            </a:endParaRPr>
          </a:p>
        </p:txBody>
      </p:sp>
      <p:grpSp>
        <p:nvGrpSpPr>
          <p:cNvPr id="97421" name="Group 141"/>
          <p:cNvGrpSpPr>
            <a:grpSpLocks/>
          </p:cNvGrpSpPr>
          <p:nvPr/>
        </p:nvGrpSpPr>
        <p:grpSpPr bwMode="auto">
          <a:xfrm>
            <a:off x="544513" y="5299075"/>
            <a:ext cx="5383212" cy="603250"/>
            <a:chOff x="343" y="3338"/>
            <a:chExt cx="3391" cy="380"/>
          </a:xfrm>
        </p:grpSpPr>
        <p:sp>
          <p:nvSpPr>
            <p:cNvPr id="97414" name="Oval 134"/>
            <p:cNvSpPr>
              <a:spLocks noChangeArrowheads="1"/>
            </p:cNvSpPr>
            <p:nvPr/>
          </p:nvSpPr>
          <p:spPr bwMode="auto">
            <a:xfrm>
              <a:off x="343" y="3485"/>
              <a:ext cx="648" cy="15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Tracheids</a:t>
              </a:r>
            </a:p>
          </p:txBody>
        </p:sp>
        <p:sp>
          <p:nvSpPr>
            <p:cNvPr id="97415" name="Oval 135"/>
            <p:cNvSpPr>
              <a:spLocks noChangeArrowheads="1"/>
            </p:cNvSpPr>
            <p:nvPr/>
          </p:nvSpPr>
          <p:spPr bwMode="auto">
            <a:xfrm>
              <a:off x="1226" y="3410"/>
              <a:ext cx="599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Vessel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elements</a:t>
              </a:r>
            </a:p>
          </p:txBody>
        </p:sp>
        <p:sp>
          <p:nvSpPr>
            <p:cNvPr id="97416" name="Oval 136"/>
            <p:cNvSpPr>
              <a:spLocks noChangeArrowheads="1"/>
            </p:cNvSpPr>
            <p:nvPr/>
          </p:nvSpPr>
          <p:spPr bwMode="auto">
            <a:xfrm>
              <a:off x="2112" y="3410"/>
              <a:ext cx="696" cy="3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Sieve tube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elements</a:t>
              </a:r>
            </a:p>
          </p:txBody>
        </p:sp>
        <p:sp>
          <p:nvSpPr>
            <p:cNvPr id="97417" name="Oval 137"/>
            <p:cNvSpPr>
              <a:spLocks noChangeArrowheads="1"/>
            </p:cNvSpPr>
            <p:nvPr/>
          </p:nvSpPr>
          <p:spPr bwMode="auto">
            <a:xfrm>
              <a:off x="2921" y="3338"/>
              <a:ext cx="813" cy="38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ED4A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>
                <a:lnSpc>
                  <a:spcPct val="85000"/>
                </a:lnSpc>
              </a:pPr>
              <a:r>
                <a:rPr lang="en-US" sz="1300">
                  <a:solidFill>
                    <a:schemeClr val="tx1"/>
                  </a:solidFill>
                </a:rPr>
                <a:t>Companion</a:t>
              </a:r>
              <a:br>
                <a:rPr lang="en-US" sz="1300">
                  <a:solidFill>
                    <a:schemeClr val="tx1"/>
                  </a:solidFill>
                </a:rPr>
              </a:br>
              <a:r>
                <a:rPr lang="en-US" sz="1300">
                  <a:solidFill>
                    <a:schemeClr val="tx1"/>
                  </a:solidFill>
                </a:rPr>
                <a:t>cells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440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Roots</a:t>
            </a:r>
            <a:endParaRPr lang="en-US" b="1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886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The two main types of roots are </a:t>
            </a:r>
            <a:r>
              <a:rPr lang="en-US" sz="2400" b="1" dirty="0"/>
              <a:t>taproots </a:t>
            </a:r>
            <a:r>
              <a:rPr lang="en-US" sz="2400" dirty="0"/>
              <a:t>and </a:t>
            </a:r>
            <a:r>
              <a:rPr lang="en-US" sz="2400" b="1" dirty="0"/>
              <a:t>fibrous roots.</a:t>
            </a:r>
          </a:p>
          <a:p>
            <a:pPr>
              <a:buFontTx/>
              <a:buChar char="•"/>
            </a:pPr>
            <a:r>
              <a:rPr lang="en-US" sz="2400" b="1" dirty="0"/>
              <a:t>Taproots: </a:t>
            </a:r>
            <a:r>
              <a:rPr lang="en-US" sz="2400" dirty="0"/>
              <a:t>the primary root grows long and thick, while the secondary roots stay small.</a:t>
            </a:r>
          </a:p>
          <a:p>
            <a:pPr>
              <a:buFontTx/>
              <a:buChar char="•"/>
            </a:pPr>
            <a:r>
              <a:rPr lang="en-US" sz="2400" b="1" dirty="0"/>
              <a:t>Fibrous roots: </a:t>
            </a:r>
            <a:r>
              <a:rPr lang="en-US" sz="2400" dirty="0"/>
              <a:t>secondary roots that grow and branch out </a:t>
            </a:r>
          </a:p>
          <a:p>
            <a:pPr>
              <a:buFontTx/>
              <a:buChar char="•"/>
            </a:pPr>
            <a:r>
              <a:rPr lang="en-US" sz="2400" dirty="0"/>
              <a:t>Roots have two main functions</a:t>
            </a:r>
          </a:p>
          <a:p>
            <a:pPr lvl="1"/>
            <a:r>
              <a:rPr lang="en-US" sz="2400" dirty="0"/>
              <a:t>To anchor a plant in the ground</a:t>
            </a:r>
          </a:p>
          <a:p>
            <a:pPr lvl="1"/>
            <a:r>
              <a:rPr lang="en-US" sz="2400" dirty="0"/>
              <a:t>To absorb water and dissolved nutrients form the soil</a:t>
            </a:r>
          </a:p>
          <a:p>
            <a:pPr lvl="1"/>
            <a:endParaRPr lang="en-US" sz="2400" dirty="0"/>
          </a:p>
          <a:p>
            <a:pPr>
              <a:buFontTx/>
              <a:buChar char="•"/>
            </a:pP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886"/>
            <a:ext cx="3733800" cy="3037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76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44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/>
              <a:t>Taproots and Fibrous Roots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 smtClean="0"/>
              <a:t>        Taproots </a:t>
            </a:r>
            <a:r>
              <a:rPr lang="en-US" sz="2000" b="1" dirty="0"/>
              <a:t>(Carrots)                   </a:t>
            </a:r>
            <a:r>
              <a:rPr lang="en-US" sz="2000" b="1" dirty="0" smtClean="0"/>
              <a:t>                  Fibrous </a:t>
            </a:r>
            <a:r>
              <a:rPr lang="en-US" sz="2000" b="1" dirty="0"/>
              <a:t>Roots (Grasses) </a:t>
            </a:r>
          </a:p>
          <a:p>
            <a:endParaRPr lang="en-US" sz="2000" b="1" dirty="0"/>
          </a:p>
        </p:txBody>
      </p:sp>
      <p:pic>
        <p:nvPicPr>
          <p:cNvPr id="148485" name="Picture 5" descr="carro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371725"/>
            <a:ext cx="2762250" cy="410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487" name="Picture 7" descr="249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2276474"/>
            <a:ext cx="4481512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78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bio_ch23_43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636713"/>
            <a:ext cx="5810250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43013" y="1516063"/>
            <a:ext cx="92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>
                <a:solidFill>
                  <a:schemeClr val="tx1"/>
                </a:solidFill>
              </a:rPr>
              <a:t>Epidermis</a:t>
            </a: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206500" y="1992313"/>
            <a:ext cx="12192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>
                <a:solidFill>
                  <a:schemeClr val="tx1"/>
                </a:solidFill>
              </a:rPr>
              <a:t>Ground tissue</a:t>
            </a:r>
            <a:br>
              <a:rPr lang="en-US" sz="1200" b="1">
                <a:solidFill>
                  <a:schemeClr val="tx1"/>
                </a:solidFill>
              </a:rPr>
            </a:br>
            <a:r>
              <a:rPr lang="en-US" sz="1200" b="1">
                <a:solidFill>
                  <a:schemeClr val="tx1"/>
                </a:solidFill>
              </a:rPr>
              <a:t>(cortex)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884738" y="2489200"/>
            <a:ext cx="817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tx1"/>
                </a:solidFill>
              </a:rPr>
              <a:t>Vascular</a:t>
            </a:r>
            <a:br>
              <a:rPr lang="en-US" sz="1200" b="1">
                <a:solidFill>
                  <a:schemeClr val="tx1"/>
                </a:solidFill>
              </a:rPr>
            </a:br>
            <a:r>
              <a:rPr lang="en-US" sz="1200" b="1">
                <a:solidFill>
                  <a:schemeClr val="tx1"/>
                </a:solidFill>
              </a:rPr>
              <a:t>Cylinder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5148263" y="5068888"/>
            <a:ext cx="220186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Cross Section of Plant Root</a:t>
            </a:r>
            <a:br>
              <a:rPr lang="en-US" sz="1200" b="1">
                <a:solidFill>
                  <a:schemeClr val="tx1"/>
                </a:solidFill>
              </a:rPr>
            </a:br>
            <a:r>
              <a:rPr lang="en-US" sz="1000">
                <a:solidFill>
                  <a:schemeClr val="tx1"/>
                </a:solidFill>
              </a:rPr>
              <a:t>(magnification: 40</a:t>
            </a:r>
            <a:r>
              <a:rPr lang="en-US" sz="1000">
                <a:solidFill>
                  <a:schemeClr val="tx1"/>
                </a:solidFill>
                <a:sym typeface="Monotype Sorts" pitchFamily="2" charset="2"/>
              </a:rPr>
              <a:t>x</a:t>
            </a:r>
            <a:r>
              <a:rPr lang="en-US" sz="1000">
                <a:solidFill>
                  <a:schemeClr val="tx1"/>
                </a:solidFill>
              </a:rPr>
              <a:t>)</a:t>
            </a:r>
            <a:endParaRPr lang="en-US" sz="1200" b="1">
              <a:solidFill>
                <a:schemeClr val="tx1"/>
              </a:solidFill>
            </a:endParaRPr>
          </a:p>
        </p:txBody>
      </p:sp>
      <p:grpSp>
        <p:nvGrpSpPr>
          <p:cNvPr id="1049" name="Group 25"/>
          <p:cNvGrpSpPr>
            <a:grpSpLocks/>
          </p:cNvGrpSpPr>
          <p:nvPr/>
        </p:nvGrpSpPr>
        <p:grpSpPr bwMode="auto">
          <a:xfrm>
            <a:off x="6230938" y="2465388"/>
            <a:ext cx="2011362" cy="887412"/>
            <a:chOff x="3925" y="1577"/>
            <a:chExt cx="1267" cy="559"/>
          </a:xfrm>
        </p:grpSpPr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3925" y="1577"/>
              <a:ext cx="1113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Ground tissue (cortex)</a:t>
              </a:r>
            </a:p>
          </p:txBody>
        </p: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4139" y="1732"/>
              <a:ext cx="487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Epidermis</a:t>
              </a:r>
            </a:p>
          </p:txBody>
        </p:sp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>
              <a:off x="4243" y="1868"/>
              <a:ext cx="587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Endodermis</a:t>
              </a:r>
            </a:p>
          </p:txBody>
        </p:sp>
        <p:sp>
          <p:nvSpPr>
            <p:cNvPr id="1036" name="Text Box 12"/>
            <p:cNvSpPr txBox="1">
              <a:spLocks noChangeArrowheads="1"/>
            </p:cNvSpPr>
            <p:nvPr/>
          </p:nvSpPr>
          <p:spPr bwMode="auto">
            <a:xfrm>
              <a:off x="4363" y="1996"/>
              <a:ext cx="829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Vascular cylinder</a:t>
              </a:r>
            </a:p>
          </p:txBody>
        </p:sp>
      </p:grpSp>
      <p:grpSp>
        <p:nvGrpSpPr>
          <p:cNvPr id="1048" name="Group 24"/>
          <p:cNvGrpSpPr>
            <a:grpSpLocks/>
          </p:cNvGrpSpPr>
          <p:nvPr/>
        </p:nvGrpSpPr>
        <p:grpSpPr bwMode="auto">
          <a:xfrm>
            <a:off x="1035050" y="1800225"/>
            <a:ext cx="4697413" cy="3640138"/>
            <a:chOff x="652" y="1158"/>
            <a:chExt cx="2959" cy="2293"/>
          </a:xfrm>
        </p:grpSpPr>
        <p:sp>
          <p:nvSpPr>
            <p:cNvPr id="1037" name="Text Box 13"/>
            <p:cNvSpPr txBox="1">
              <a:spLocks noChangeArrowheads="1"/>
            </p:cNvSpPr>
            <p:nvPr/>
          </p:nvSpPr>
          <p:spPr bwMode="auto">
            <a:xfrm>
              <a:off x="2782" y="1182"/>
              <a:ext cx="829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Root hairs</a:t>
              </a:r>
            </a:p>
          </p:txBody>
        </p:sp>
        <p:sp>
          <p:nvSpPr>
            <p:cNvPr id="1038" name="Text Box 14"/>
            <p:cNvSpPr txBox="1">
              <a:spLocks noChangeArrowheads="1"/>
            </p:cNvSpPr>
            <p:nvPr/>
          </p:nvSpPr>
          <p:spPr bwMode="auto">
            <a:xfrm>
              <a:off x="2730" y="1613"/>
              <a:ext cx="420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Phloem</a:t>
              </a:r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2743" y="1758"/>
              <a:ext cx="370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Xylem</a:t>
              </a:r>
            </a:p>
          </p:txBody>
        </p:sp>
        <p:sp>
          <p:nvSpPr>
            <p:cNvPr id="1040" name="Text Box 16"/>
            <p:cNvSpPr txBox="1">
              <a:spLocks noChangeArrowheads="1"/>
            </p:cNvSpPr>
            <p:nvPr/>
          </p:nvSpPr>
          <p:spPr bwMode="auto">
            <a:xfrm>
              <a:off x="2489" y="2956"/>
              <a:ext cx="770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Apical meristem</a:t>
              </a:r>
            </a:p>
          </p:txBody>
        </p:sp>
        <p:sp>
          <p:nvSpPr>
            <p:cNvPr id="1041" name="Text Box 17"/>
            <p:cNvSpPr txBox="1">
              <a:spLocks noChangeArrowheads="1"/>
            </p:cNvSpPr>
            <p:nvPr/>
          </p:nvSpPr>
          <p:spPr bwMode="auto">
            <a:xfrm>
              <a:off x="924" y="3311"/>
              <a:ext cx="461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Root cap</a:t>
              </a:r>
            </a:p>
          </p:txBody>
        </p:sp>
        <p:sp>
          <p:nvSpPr>
            <p:cNvPr id="1042" name="Text Box 18"/>
            <p:cNvSpPr txBox="1">
              <a:spLocks noChangeArrowheads="1"/>
            </p:cNvSpPr>
            <p:nvPr/>
          </p:nvSpPr>
          <p:spPr bwMode="auto">
            <a:xfrm>
              <a:off x="652" y="1998"/>
              <a:ext cx="544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Zone of maturation</a:t>
              </a:r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652" y="2570"/>
              <a:ext cx="544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Zone of elongation</a:t>
              </a:r>
            </a:p>
          </p:txBody>
        </p:sp>
        <p:sp>
          <p:nvSpPr>
            <p:cNvPr id="1044" name="Text Box 20"/>
            <p:cNvSpPr txBox="1">
              <a:spLocks noChangeArrowheads="1"/>
            </p:cNvSpPr>
            <p:nvPr/>
          </p:nvSpPr>
          <p:spPr bwMode="auto">
            <a:xfrm>
              <a:off x="897" y="1158"/>
              <a:ext cx="544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lnSpc>
                  <a:spcPct val="85000"/>
                </a:lnSpc>
              </a:pPr>
              <a:r>
                <a:rPr lang="en-US" sz="1000">
                  <a:solidFill>
                    <a:schemeClr val="tx1"/>
                  </a:solidFill>
                </a:rPr>
                <a:t>Endodermis</a:t>
              </a:r>
            </a:p>
          </p:txBody>
        </p:sp>
      </p:grpSp>
      <p:sp>
        <p:nvSpPr>
          <p:cNvPr id="1045" name="Rectangle 21"/>
          <p:cNvSpPr>
            <a:spLocks noGrp="1" noChangeArrowheads="1"/>
          </p:cNvSpPr>
          <p:nvPr>
            <p:ph type="title" idx="4294967295"/>
          </p:nvPr>
        </p:nvSpPr>
        <p:spPr>
          <a:xfrm>
            <a:off x="523875" y="231775"/>
            <a:ext cx="8077200" cy="6826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/>
              <a:t>Structure of a Root</a:t>
            </a:r>
          </a:p>
        </p:txBody>
      </p:sp>
    </p:spTree>
    <p:extLst>
      <p:ext uri="{BB962C8B-B14F-4D97-AF65-F5344CB8AC3E}">
        <p14:creationId xmlns:p14="http://schemas.microsoft.com/office/powerpoint/2010/main" val="150054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Stems</a:t>
            </a:r>
            <a:endParaRPr lang="en-US" b="1" dirty="0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Stems have three important functions</a:t>
            </a:r>
          </a:p>
          <a:p>
            <a:pPr lvl="1"/>
            <a:r>
              <a:rPr lang="en-US" sz="2400" dirty="0"/>
              <a:t>To produce leaves, branches, and flowers</a:t>
            </a:r>
          </a:p>
          <a:p>
            <a:pPr lvl="1"/>
            <a:r>
              <a:rPr lang="en-US" sz="2400" dirty="0"/>
              <a:t>To hold leaves up to the sunlight</a:t>
            </a:r>
          </a:p>
          <a:p>
            <a:pPr lvl="1"/>
            <a:r>
              <a:rPr lang="en-US" sz="2400" dirty="0"/>
              <a:t>To carry water and nutrients between the roots and leaves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971800"/>
            <a:ext cx="4953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7114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26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914400" y="2062163"/>
            <a:ext cx="7313613" cy="449262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Comparing Primary and Secondary Growth of Stems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915988" y="2511425"/>
            <a:ext cx="1828800" cy="2397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Characteristics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Where It Occurs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Effect on Plant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How It Is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Produced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2741613" y="2511425"/>
            <a:ext cx="2741612" cy="2397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Primary Growth</a:t>
            </a:r>
          </a:p>
        </p:txBody>
      </p: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5483225" y="2511425"/>
            <a:ext cx="2741613" cy="2397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Secondary Growth</a:t>
            </a:r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915988" y="3028950"/>
            <a:ext cx="7315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76" name="Line 8"/>
          <p:cNvSpPr>
            <a:spLocks noChangeShapeType="1"/>
          </p:cNvSpPr>
          <p:nvPr/>
        </p:nvSpPr>
        <p:spPr bwMode="auto">
          <a:xfrm>
            <a:off x="915988" y="3452813"/>
            <a:ext cx="73152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77" name="Line 9"/>
          <p:cNvSpPr>
            <a:spLocks noChangeShapeType="1"/>
          </p:cNvSpPr>
          <p:nvPr/>
        </p:nvSpPr>
        <p:spPr bwMode="auto">
          <a:xfrm>
            <a:off x="915988" y="3859213"/>
            <a:ext cx="73152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81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31774"/>
            <a:ext cx="7620000" cy="83502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Plant stems grow in two ways</a:t>
            </a:r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2747963" y="3070225"/>
            <a:ext cx="2733675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At ends of plants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Increases plant length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By cell division in the apical meristem</a:t>
            </a:r>
          </a:p>
          <a:p>
            <a:pPr>
              <a:spcBef>
                <a:spcPct val="50000"/>
              </a:spcBef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5483225" y="3070225"/>
            <a:ext cx="2590800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In stem	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Increases stem width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By cell division in meristems other than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the apical meristem</a:t>
            </a:r>
          </a:p>
          <a:p>
            <a:pPr>
              <a:spcBef>
                <a:spcPct val="50000"/>
              </a:spcBef>
            </a:pPr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71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4" grpId="0" autoUpdateAnimBg="0"/>
      <p:bldP spid="10958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Leaves</a:t>
            </a:r>
            <a:endParaRPr lang="en-US" b="1" dirty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50291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The structure of a leaf is optimized for absorbing light and carrying out photosynthesis.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To collect sunlight, most leaves have thin, flattened sections called </a:t>
            </a:r>
            <a:r>
              <a:rPr lang="en-US" sz="2400" b="1" dirty="0"/>
              <a:t>blades.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Plants can lose water out of their leaves as they exchange gases with the air (</a:t>
            </a:r>
            <a:r>
              <a:rPr lang="en-US" sz="2400" b="1" dirty="0"/>
              <a:t>transpiration</a:t>
            </a:r>
            <a:r>
              <a:rPr lang="en-US" sz="2400" dirty="0"/>
              <a:t>).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To </a:t>
            </a:r>
            <a:r>
              <a:rPr lang="en-US" sz="2400" dirty="0"/>
              <a:t>prevent major water loss plants allow air in and out of their waterproof covering only through small openings called </a:t>
            </a:r>
            <a:r>
              <a:rPr lang="en-US" sz="2400" b="1" dirty="0"/>
              <a:t>stomata.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Plants keep their stomata open just enough to allow photosynthesis to take place but not so much that they lose an excessive amount of water.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477000" cy="190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0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9" name="Picture 3" descr="bio_ch23_61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1477963"/>
            <a:ext cx="5251450" cy="368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1909763" y="5183188"/>
            <a:ext cx="26717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Evaporation of water molecules out of leaves.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4792663" y="5183188"/>
            <a:ext cx="30257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Pull of water molecules upward from the roots.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1724025" y="47656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4619625" y="47656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698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838199" y="231775"/>
            <a:ext cx="7205663" cy="28575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Transpiration</a:t>
            </a:r>
          </a:p>
        </p:txBody>
      </p:sp>
    </p:spTree>
    <p:extLst>
      <p:ext uri="{BB962C8B-B14F-4D97-AF65-F5344CB8AC3E}">
        <p14:creationId xmlns:p14="http://schemas.microsoft.com/office/powerpoint/2010/main" val="33374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Blades On Leaves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0533" name="Picture 5" descr="leaf_shapes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458199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26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 descr="bio_ch23_43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1550988"/>
            <a:ext cx="6594475" cy="41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2881313" y="2117725"/>
            <a:ext cx="534987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Veins</a:t>
            </a: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7215188" y="3235325"/>
            <a:ext cx="573087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Xylem</a:t>
            </a:r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7215188" y="3452813"/>
            <a:ext cx="65881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Phloem</a:t>
            </a: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7807325" y="3317875"/>
            <a:ext cx="465138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Vein</a:t>
            </a: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7215188" y="1946275"/>
            <a:ext cx="6127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Cuticle</a:t>
            </a: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7215188" y="2376488"/>
            <a:ext cx="8064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Epidermis</a:t>
            </a: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7215188" y="2743200"/>
            <a:ext cx="814387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Palisade</a:t>
            </a:r>
            <a:br>
              <a:rPr lang="en-US" sz="1100">
                <a:solidFill>
                  <a:schemeClr val="tx1"/>
                </a:solidFill>
              </a:rPr>
            </a:br>
            <a:r>
              <a:rPr lang="en-US" sz="1100">
                <a:solidFill>
                  <a:schemeClr val="tx1"/>
                </a:solidFill>
              </a:rPr>
              <a:t>mesophyll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7215188" y="4364038"/>
            <a:ext cx="8064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Epidermis</a:t>
            </a:r>
          </a:p>
        </p:txBody>
      </p:sp>
      <p:sp>
        <p:nvSpPr>
          <p:cNvPr id="115724" name="Text Box 12"/>
          <p:cNvSpPr txBox="1">
            <a:spLocks noChangeArrowheads="1"/>
          </p:cNvSpPr>
          <p:nvPr/>
        </p:nvSpPr>
        <p:spPr bwMode="auto">
          <a:xfrm>
            <a:off x="6627813" y="4876800"/>
            <a:ext cx="5873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Stoma</a:t>
            </a:r>
          </a:p>
        </p:txBody>
      </p:sp>
      <p:sp>
        <p:nvSpPr>
          <p:cNvPr id="115725" name="Text Box 13"/>
          <p:cNvSpPr txBox="1">
            <a:spLocks noChangeArrowheads="1"/>
          </p:cNvSpPr>
          <p:nvPr/>
        </p:nvSpPr>
        <p:spPr bwMode="auto">
          <a:xfrm>
            <a:off x="3292475" y="5337175"/>
            <a:ext cx="5715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100">
                <a:solidFill>
                  <a:schemeClr val="tx1"/>
                </a:solidFill>
              </a:rPr>
              <a:t>Guard</a:t>
            </a:r>
            <a:br>
              <a:rPr lang="en-US" sz="1100">
                <a:solidFill>
                  <a:schemeClr val="tx1"/>
                </a:solidFill>
              </a:rPr>
            </a:br>
            <a:r>
              <a:rPr lang="en-US" sz="1100">
                <a:solidFill>
                  <a:schemeClr val="tx1"/>
                </a:solidFill>
              </a:rPr>
              <a:t>cells</a:t>
            </a:r>
          </a:p>
        </p:txBody>
      </p:sp>
      <p:sp>
        <p:nvSpPr>
          <p:cNvPr id="115726" name="Text Box 14"/>
          <p:cNvSpPr txBox="1">
            <a:spLocks noChangeArrowheads="1"/>
          </p:cNvSpPr>
          <p:nvPr/>
        </p:nvSpPr>
        <p:spPr bwMode="auto">
          <a:xfrm>
            <a:off x="2497138" y="3925888"/>
            <a:ext cx="814387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100">
                <a:solidFill>
                  <a:schemeClr val="tx1"/>
                </a:solidFill>
              </a:rPr>
              <a:t>Spongy</a:t>
            </a:r>
            <a:br>
              <a:rPr lang="en-US" sz="1100">
                <a:solidFill>
                  <a:schemeClr val="tx1"/>
                </a:solidFill>
              </a:rPr>
            </a:br>
            <a:r>
              <a:rPr lang="en-US" sz="1100">
                <a:solidFill>
                  <a:schemeClr val="tx1"/>
                </a:solidFill>
              </a:rPr>
              <a:t>mesophyll</a:t>
            </a:r>
          </a:p>
        </p:txBody>
      </p:sp>
      <p:sp>
        <p:nvSpPr>
          <p:cNvPr id="115727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31774"/>
            <a:ext cx="8305800" cy="6826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/>
              <a:t>Internal Structure of a Leaf</a:t>
            </a:r>
          </a:p>
        </p:txBody>
      </p:sp>
    </p:spTree>
    <p:extLst>
      <p:ext uri="{BB962C8B-B14F-4D97-AF65-F5344CB8AC3E}">
        <p14:creationId xmlns:p14="http://schemas.microsoft.com/office/powerpoint/2010/main" val="394859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31775"/>
            <a:ext cx="7696200" cy="28575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Transport in Plants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655763"/>
            <a:ext cx="7772400" cy="2792412"/>
          </a:xfrm>
        </p:spPr>
        <p:txBody>
          <a:bodyPr/>
          <a:lstStyle/>
          <a:p>
            <a:pPr>
              <a:spcBef>
                <a:spcPct val="45000"/>
              </a:spcBef>
              <a:tabLst>
                <a:tab pos="344488" algn="l"/>
              </a:tabLst>
            </a:pPr>
            <a:r>
              <a:rPr lang="en-US" sz="2400" b="1"/>
              <a:t>Forces of Attraction</a:t>
            </a:r>
          </a:p>
          <a:p>
            <a:pPr>
              <a:spcBef>
                <a:spcPct val="45000"/>
              </a:spcBef>
              <a:buFontTx/>
              <a:buChar char="•"/>
              <a:tabLst>
                <a:tab pos="344488" algn="l"/>
              </a:tabLst>
            </a:pPr>
            <a:r>
              <a:rPr lang="en-US" sz="2400"/>
              <a:t>Molecules of a similar substance are attracted to one another by a force called </a:t>
            </a:r>
            <a:r>
              <a:rPr lang="en-US" sz="2400" b="1"/>
              <a:t>cohesion</a:t>
            </a:r>
            <a:r>
              <a:rPr lang="en-US" sz="2400"/>
              <a:t>.</a:t>
            </a:r>
          </a:p>
          <a:p>
            <a:pPr>
              <a:spcBef>
                <a:spcPct val="45000"/>
              </a:spcBef>
              <a:buFontTx/>
              <a:buChar char="•"/>
              <a:tabLst>
                <a:tab pos="344488" algn="l"/>
              </a:tabLst>
            </a:pPr>
            <a:r>
              <a:rPr lang="en-US" sz="2400"/>
              <a:t>Molecules of different substances are attracted to one another by a force called </a:t>
            </a:r>
            <a:r>
              <a:rPr lang="en-US" sz="2400" b="1"/>
              <a:t>adhesion</a:t>
            </a:r>
            <a:r>
              <a:rPr lang="en-US" sz="24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9451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3" descr="bio_ch23_43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8"/>
          <a:stretch>
            <a:fillRect/>
          </a:stretch>
        </p:blipFill>
        <p:spPr bwMode="auto">
          <a:xfrm>
            <a:off x="2555875" y="1271588"/>
            <a:ext cx="4032250" cy="464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2797175" y="3092450"/>
            <a:ext cx="8350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Movement</a:t>
            </a:r>
            <a:br>
              <a:rPr lang="en-US" sz="1100">
                <a:solidFill>
                  <a:schemeClr val="tx1"/>
                </a:solidFill>
              </a:rPr>
            </a:br>
            <a:r>
              <a:rPr lang="en-US" sz="1100">
                <a:solidFill>
                  <a:schemeClr val="tx1"/>
                </a:solidFill>
              </a:rPr>
              <a:t>of water</a:t>
            </a: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2797175" y="3602038"/>
            <a:ext cx="8350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Movement</a:t>
            </a:r>
            <a:br>
              <a:rPr lang="en-US" sz="1100">
                <a:solidFill>
                  <a:schemeClr val="tx1"/>
                </a:solidFill>
              </a:rPr>
            </a:br>
            <a:r>
              <a:rPr lang="en-US" sz="1100">
                <a:solidFill>
                  <a:schemeClr val="tx1"/>
                </a:solidFill>
              </a:rPr>
              <a:t>of sugar</a:t>
            </a:r>
          </a:p>
        </p:txBody>
      </p:sp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4752975" y="1270000"/>
            <a:ext cx="814388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Sugar</a:t>
            </a:r>
            <a:br>
              <a:rPr lang="en-US" sz="1100">
                <a:solidFill>
                  <a:schemeClr val="tx1"/>
                </a:solidFill>
              </a:rPr>
            </a:br>
            <a:r>
              <a:rPr lang="en-US" sz="1100">
                <a:solidFill>
                  <a:schemeClr val="tx1"/>
                </a:solidFill>
              </a:rPr>
              <a:t>molecules</a:t>
            </a:r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4827588" y="2441575"/>
            <a:ext cx="8763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Source cell</a:t>
            </a:r>
          </a:p>
        </p:txBody>
      </p:sp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5006975" y="5072063"/>
            <a:ext cx="706438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100">
                <a:solidFill>
                  <a:schemeClr val="tx1"/>
                </a:solidFill>
              </a:rPr>
              <a:t>Sink cell</a:t>
            </a:r>
          </a:p>
        </p:txBody>
      </p:sp>
      <p:sp>
        <p:nvSpPr>
          <p:cNvPr id="120841" name="Text Box 9"/>
          <p:cNvSpPr txBox="1">
            <a:spLocks noChangeArrowheads="1"/>
          </p:cNvSpPr>
          <p:nvPr/>
        </p:nvSpPr>
        <p:spPr bwMode="auto">
          <a:xfrm>
            <a:off x="5556250" y="1044575"/>
            <a:ext cx="658813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Phloem</a:t>
            </a:r>
          </a:p>
        </p:txBody>
      </p:sp>
      <p:sp>
        <p:nvSpPr>
          <p:cNvPr id="120842" name="Text Box 10"/>
          <p:cNvSpPr txBox="1">
            <a:spLocks noChangeArrowheads="1"/>
          </p:cNvSpPr>
          <p:nvPr/>
        </p:nvSpPr>
        <p:spPr bwMode="auto">
          <a:xfrm>
            <a:off x="6132513" y="1044575"/>
            <a:ext cx="573087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Xylem</a:t>
            </a:r>
          </a:p>
        </p:txBody>
      </p:sp>
      <p:sp>
        <p:nvSpPr>
          <p:cNvPr id="120843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31775"/>
            <a:ext cx="8153400" cy="2857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Transport In 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6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655</Words>
  <Application>Microsoft Macintosh PowerPoint</Application>
  <PresentationFormat>On-screen Show (4:3)</PresentationFormat>
  <Paragraphs>142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Monotype Sorts</vt:lpstr>
      <vt:lpstr>Office Theme</vt:lpstr>
      <vt:lpstr>Roots, Stems, and Leaves</vt:lpstr>
      <vt:lpstr>Specialized Tissues In Plants</vt:lpstr>
      <vt:lpstr>Seed Plant Structure</vt:lpstr>
      <vt:lpstr>Root, Stem, and Leaf Tissues</vt:lpstr>
      <vt:lpstr>Plant Tissue Systems</vt:lpstr>
      <vt:lpstr>Plant Tissue Systems Cont.</vt:lpstr>
      <vt:lpstr>Concept Map</vt:lpstr>
      <vt:lpstr>Roots</vt:lpstr>
      <vt:lpstr>Taproots and Fibrous Roots</vt:lpstr>
      <vt:lpstr>The Structure of a Root</vt:lpstr>
      <vt:lpstr>Stems</vt:lpstr>
      <vt:lpstr>Plant stems grow in two ways</vt:lpstr>
      <vt:lpstr>Leaves</vt:lpstr>
      <vt:lpstr>Transpiration</vt:lpstr>
      <vt:lpstr>Blades On Leaves</vt:lpstr>
      <vt:lpstr>The Internal Structure of a Leaf</vt:lpstr>
      <vt:lpstr>Transport in Plants</vt:lpstr>
      <vt:lpstr>Transport In Plants</vt:lpstr>
    </vt:vector>
  </TitlesOfParts>
  <Company>Union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Roots, Stems, and Leaves</dc:title>
  <dc:creator>Union Public School System</dc:creator>
  <cp:lastModifiedBy>Microsoft Office User</cp:lastModifiedBy>
  <cp:revision>5</cp:revision>
  <dcterms:created xsi:type="dcterms:W3CDTF">2011-11-10T18:44:59Z</dcterms:created>
  <dcterms:modified xsi:type="dcterms:W3CDTF">2016-09-24T21:28:19Z</dcterms:modified>
</cp:coreProperties>
</file>